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F6D209-4FF6-42F1-BE80-C1EBF0E025AE}">
  <a:tblStyle styleId="{82F6D209-4FF6-42F1-BE80-C1EBF0E02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e107c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e107c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efe1913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5efe1913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5e107c6d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5e107c6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5e107c6d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5e107c6d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e107c6d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5e107c6d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5efe1913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5efe191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5efe1913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5efe1913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5efe191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5efe191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5efe1913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5efe1913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c2fb7f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6c2fb7f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5efe1913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5efe1913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a4c4971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a4c497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f2f920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6f2f920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6f2f920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6f2f920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6f2f920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6f2f920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6f2f920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6f2f920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f2f920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f2f920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6f2f9205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6f2f920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6f2f920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6f2f920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5e107c6d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5e107c6d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5e107c6d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5e107c6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5e107c6d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5e107c6d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5e107c6d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5e107c6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95ab7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95ab7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5efe191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5efe191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5efe1913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5efe1913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5efe191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5efe191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5efe191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5efe191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5efe1913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5efe191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5.jpg"/><Relationship Id="rId6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amskruthamShikshanthu/sanskritProjects/blob/main/Lessons/learnSanskritSeries/part-7/Exercise7.md" TargetMode="External"/><Relationship Id="rId4" Type="http://schemas.openxmlformats.org/officeDocument/2006/relationships/hyperlink" Target="https://github.com/samskruthamShikshanthu/sanskritProjects/blob/main/Lessons/learnSanskritSeries/part-7/kriyaapadaaha.md" TargetMode="External"/><Relationship Id="rId5" Type="http://schemas.openxmlformats.org/officeDocument/2006/relationships/hyperlink" Target="https://www.reddit.com/r/sanskrit/comments/16wuomi/difference_between_tvam_and_bhavaan/?rdt=58479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3679" cy="13527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331125" y="333525"/>
            <a:ext cx="4346700" cy="428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684225" y="2037975"/>
            <a:ext cx="221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</a:rPr>
              <a:t>गच्छति</a:t>
            </a:r>
            <a:endParaRPr sz="4100">
              <a:solidFill>
                <a:schemeClr val="dk2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087625" y="33352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तत्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087625" y="101957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एतत्</a:t>
            </a:r>
            <a:r>
              <a:rPr b="1" lang="en" sz="2300">
                <a:solidFill>
                  <a:schemeClr val="dk2"/>
                </a:solidFill>
              </a:rPr>
              <a:t>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92275" y="2476413"/>
            <a:ext cx="142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रेलयानम्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875975" y="1747988"/>
            <a:ext cx="125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विमानम्</a:t>
            </a:r>
            <a:r>
              <a:rPr b="1" lang="en" sz="2300">
                <a:solidFill>
                  <a:schemeClr val="dk2"/>
                </a:solidFill>
              </a:rPr>
              <a:t>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747400" y="3892725"/>
            <a:ext cx="117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कलत्रम् </a:t>
            </a:r>
            <a:r>
              <a:rPr b="1" lang="en" sz="2300">
                <a:solidFill>
                  <a:schemeClr val="dk2"/>
                </a:solidFill>
              </a:rPr>
              <a:t>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850325" y="3204850"/>
            <a:ext cx="130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मित्रम् </a:t>
            </a:r>
            <a:r>
              <a:rPr b="1" lang="en" sz="2300">
                <a:solidFill>
                  <a:schemeClr val="dk2"/>
                </a:solidFill>
              </a:rPr>
              <a:t> </a:t>
            </a:r>
            <a:endParaRPr b="1" sz="2300">
              <a:solidFill>
                <a:schemeClr val="dk2"/>
              </a:solidFill>
            </a:endParaRPr>
          </a:p>
        </p:txBody>
      </p:sp>
      <p:cxnSp>
        <p:nvCxnSpPr>
          <p:cNvPr id="150" name="Google Shape;150;p22"/>
          <p:cNvCxnSpPr>
            <a:stCxn id="144" idx="3"/>
            <a:endCxn id="143" idx="1"/>
          </p:cNvCxnSpPr>
          <p:nvPr/>
        </p:nvCxnSpPr>
        <p:spPr>
          <a:xfrm>
            <a:off x="2921325" y="602925"/>
            <a:ext cx="3762900" cy="1873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2"/>
          <p:cNvCxnSpPr>
            <a:stCxn id="145" idx="3"/>
            <a:endCxn id="143" idx="1"/>
          </p:cNvCxnSpPr>
          <p:nvPr/>
        </p:nvCxnSpPr>
        <p:spPr>
          <a:xfrm>
            <a:off x="2921325" y="1288975"/>
            <a:ext cx="3762900" cy="11877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2"/>
          <p:cNvCxnSpPr>
            <a:stCxn id="147" idx="3"/>
            <a:endCxn id="143" idx="1"/>
          </p:cNvCxnSpPr>
          <p:nvPr/>
        </p:nvCxnSpPr>
        <p:spPr>
          <a:xfrm>
            <a:off x="3132975" y="2017388"/>
            <a:ext cx="3551400" cy="4593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>
            <a:stCxn id="146" idx="3"/>
            <a:endCxn id="143" idx="1"/>
          </p:cNvCxnSpPr>
          <p:nvPr/>
        </p:nvCxnSpPr>
        <p:spPr>
          <a:xfrm flipH="1" rot="10800000">
            <a:off x="3216675" y="2476713"/>
            <a:ext cx="3467700" cy="269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2"/>
          <p:cNvCxnSpPr>
            <a:stCxn id="149" idx="3"/>
            <a:endCxn id="143" idx="1"/>
          </p:cNvCxnSpPr>
          <p:nvPr/>
        </p:nvCxnSpPr>
        <p:spPr>
          <a:xfrm flipH="1" rot="10800000">
            <a:off x="3158625" y="2476450"/>
            <a:ext cx="3525600" cy="997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2"/>
          <p:cNvCxnSpPr>
            <a:stCxn id="148" idx="3"/>
            <a:endCxn id="143" idx="1"/>
          </p:cNvCxnSpPr>
          <p:nvPr/>
        </p:nvCxnSpPr>
        <p:spPr>
          <a:xfrm flipH="1" rot="10800000">
            <a:off x="2922800" y="2476425"/>
            <a:ext cx="3761400" cy="16857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42000"/>
                <a:gridCol w="454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825" y="1412100"/>
            <a:ext cx="3176550" cy="31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12100"/>
            <a:ext cx="3176550" cy="31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1575925" y="169100"/>
            <a:ext cx="1691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गच्छति 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732750" y="169100"/>
            <a:ext cx="236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आ</a:t>
            </a:r>
            <a:r>
              <a:rPr b="1" lang="en" sz="4100">
                <a:solidFill>
                  <a:schemeClr val="dk2"/>
                </a:solidFill>
              </a:rPr>
              <a:t>गच्छति </a:t>
            </a:r>
            <a:endParaRPr b="1" sz="4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0" name="Google Shape;170;p24"/>
          <p:cNvSpPr txBox="1"/>
          <p:nvPr/>
        </p:nvSpPr>
        <p:spPr>
          <a:xfrm>
            <a:off x="1575925" y="169100"/>
            <a:ext cx="180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खादति 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779725" y="169100"/>
            <a:ext cx="180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पिबति 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01" y="1061575"/>
            <a:ext cx="2618851" cy="392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500" y="1566520"/>
            <a:ext cx="3850626" cy="2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25"/>
          <p:cNvSpPr txBox="1"/>
          <p:nvPr/>
        </p:nvSpPr>
        <p:spPr>
          <a:xfrm>
            <a:off x="1575925" y="169100"/>
            <a:ext cx="180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पठ</a:t>
            </a:r>
            <a:r>
              <a:rPr b="1" lang="en" sz="4100">
                <a:solidFill>
                  <a:schemeClr val="dk2"/>
                </a:solidFill>
              </a:rPr>
              <a:t>ति 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779725" y="169100"/>
            <a:ext cx="180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लिखति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00" y="1272975"/>
            <a:ext cx="4068101" cy="27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711" y="1299263"/>
            <a:ext cx="3993436" cy="266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26"/>
          <p:cNvSpPr txBox="1"/>
          <p:nvPr/>
        </p:nvSpPr>
        <p:spPr>
          <a:xfrm>
            <a:off x="1575925" y="169100"/>
            <a:ext cx="194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उत्तिष्</a:t>
            </a:r>
            <a:r>
              <a:rPr b="1" lang="en" sz="4100">
                <a:solidFill>
                  <a:schemeClr val="dk2"/>
                </a:solidFill>
              </a:rPr>
              <a:t>ठ</a:t>
            </a:r>
            <a:r>
              <a:rPr b="1" lang="en" sz="4100">
                <a:solidFill>
                  <a:schemeClr val="dk2"/>
                </a:solidFill>
              </a:rPr>
              <a:t>ति 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4981450" y="169100"/>
            <a:ext cx="2606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उपवि</a:t>
            </a:r>
            <a:r>
              <a:rPr b="1" lang="en" sz="4100">
                <a:solidFill>
                  <a:schemeClr val="dk2"/>
                </a:solidFill>
              </a:rPr>
              <a:t>ष</a:t>
            </a:r>
            <a:r>
              <a:rPr b="1" lang="en" sz="4100">
                <a:solidFill>
                  <a:schemeClr val="dk2"/>
                </a:solidFill>
              </a:rPr>
              <a:t>ति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50" y="124947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50" y="124947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7" name="Google Shape;197;p27"/>
          <p:cNvSpPr txBox="1"/>
          <p:nvPr/>
        </p:nvSpPr>
        <p:spPr>
          <a:xfrm>
            <a:off x="5779725" y="169100"/>
            <a:ext cx="2114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आनयति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1575925" y="169100"/>
            <a:ext cx="194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नयति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300" y="1047075"/>
            <a:ext cx="2032424" cy="30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725" y="1047075"/>
            <a:ext cx="3049375" cy="30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908213" y="4326175"/>
            <a:ext cx="271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తీసుకవెళ్తున్నది 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5603126" y="4326175"/>
            <a:ext cx="288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తీసుక</a:t>
            </a:r>
            <a:r>
              <a:rPr b="1" lang="en" sz="2500">
                <a:solidFill>
                  <a:schemeClr val="dk2"/>
                </a:solidFill>
              </a:rPr>
              <a:t>వస్తున్నాడు </a:t>
            </a:r>
            <a:r>
              <a:rPr b="1" lang="en" sz="2500">
                <a:solidFill>
                  <a:schemeClr val="dk2"/>
                </a:solidFill>
              </a:rPr>
              <a:t> </a:t>
            </a:r>
            <a:endParaRPr b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8" name="Google Shape;208;p28"/>
          <p:cNvSpPr txBox="1"/>
          <p:nvPr/>
        </p:nvSpPr>
        <p:spPr>
          <a:xfrm>
            <a:off x="1223625" y="169100"/>
            <a:ext cx="230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स्थापयति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779725" y="169100"/>
            <a:ext cx="2114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ददाति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75" y="984800"/>
            <a:ext cx="4198534" cy="28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5729025" y="3786000"/>
            <a:ext cx="221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ఇస్తున్నాడు</a:t>
            </a:r>
            <a:r>
              <a:rPr b="1" lang="en" sz="2500">
                <a:solidFill>
                  <a:schemeClr val="dk2"/>
                </a:solidFill>
              </a:rPr>
              <a:t> 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1131323" y="3786000"/>
            <a:ext cx="230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పెట్టుకు</a:t>
            </a:r>
            <a:r>
              <a:rPr b="1" lang="en" sz="2500">
                <a:solidFill>
                  <a:schemeClr val="dk2"/>
                </a:solidFill>
              </a:rPr>
              <a:t>న్నది </a:t>
            </a:r>
            <a:endParaRPr b="1" sz="2500">
              <a:solidFill>
                <a:schemeClr val="dk2"/>
              </a:solidFill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662" y="984800"/>
            <a:ext cx="1868940" cy="2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Google Shape;218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9" name="Google Shape;219;p29"/>
          <p:cNvSpPr txBox="1"/>
          <p:nvPr/>
        </p:nvSpPr>
        <p:spPr>
          <a:xfrm>
            <a:off x="1575925" y="169100"/>
            <a:ext cx="194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क्रीडति </a:t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4711350" y="169100"/>
            <a:ext cx="4321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धन्तधावनम् करोति </a:t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449" y="984800"/>
            <a:ext cx="2642350" cy="396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487" y="984800"/>
            <a:ext cx="2555233" cy="396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155000" y="192075"/>
            <a:ext cx="2125500" cy="17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2C4C9"/>
              </a:highlight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202000" y="2905150"/>
            <a:ext cx="2125500" cy="17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6906775" y="192075"/>
            <a:ext cx="2125500" cy="17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3248975" y="192075"/>
            <a:ext cx="3123600" cy="44982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7001875" y="161025"/>
            <a:ext cx="198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</a:rPr>
              <a:t>स:</a:t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</a:rPr>
              <a:t>एष:</a:t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</a:rPr>
              <a:t>भवान्</a:t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</a:rPr>
              <a:t>रमेश:</a:t>
            </a:r>
            <a:endParaRPr b="1" sz="2700">
              <a:solidFill>
                <a:srgbClr val="0000FF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23200" y="192075"/>
            <a:ext cx="188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FF"/>
                </a:solidFill>
              </a:rPr>
              <a:t>सा </a:t>
            </a:r>
            <a:endParaRPr b="1"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FF"/>
                </a:solidFill>
              </a:rPr>
              <a:t>एषा</a:t>
            </a:r>
            <a:endParaRPr b="1"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FF"/>
                </a:solidFill>
              </a:rPr>
              <a:t>भवती </a:t>
            </a:r>
            <a:endParaRPr b="1"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00FF"/>
                </a:solidFill>
              </a:rPr>
              <a:t>सीता</a:t>
            </a:r>
            <a:endParaRPr b="1" sz="2700">
              <a:solidFill>
                <a:srgbClr val="FF00FF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3583925" y="361125"/>
            <a:ext cx="22893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धावति 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पिबति 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अस्ति 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पतति 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ददाति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नयति 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जिघ्रति</a:t>
            </a:r>
            <a:endParaRPr b="1" sz="3700">
              <a:solidFill>
                <a:schemeClr val="dk2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272500" y="3081850"/>
            <a:ext cx="198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B45F06"/>
                </a:solidFill>
              </a:rPr>
              <a:t>तत् </a:t>
            </a:r>
            <a:endParaRPr b="1" sz="27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B45F06"/>
                </a:solidFill>
              </a:rPr>
              <a:t>एतत्  </a:t>
            </a:r>
            <a:endParaRPr b="1" sz="27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45F06"/>
                </a:solidFill>
              </a:rPr>
              <a:t>मित्रम्</a:t>
            </a:r>
            <a:endParaRPr b="1" sz="2700">
              <a:solidFill>
                <a:srgbClr val="B45F06"/>
              </a:solidFill>
            </a:endParaRPr>
          </a:p>
        </p:txBody>
      </p:sp>
      <p:cxnSp>
        <p:nvCxnSpPr>
          <p:cNvPr id="235" name="Google Shape;235;p30"/>
          <p:cNvCxnSpPr>
            <a:stCxn id="227" idx="3"/>
            <a:endCxn id="230" idx="1"/>
          </p:cNvCxnSpPr>
          <p:nvPr/>
        </p:nvCxnSpPr>
        <p:spPr>
          <a:xfrm>
            <a:off x="2280500" y="1084575"/>
            <a:ext cx="968400" cy="13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0"/>
          <p:cNvCxnSpPr>
            <a:stCxn id="228" idx="3"/>
            <a:endCxn id="230" idx="1"/>
          </p:cNvCxnSpPr>
          <p:nvPr/>
        </p:nvCxnSpPr>
        <p:spPr>
          <a:xfrm flipH="1" rot="10800000">
            <a:off x="2327500" y="2441050"/>
            <a:ext cx="921600" cy="13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0"/>
          <p:cNvCxnSpPr>
            <a:stCxn id="229" idx="1"/>
            <a:endCxn id="230" idx="3"/>
          </p:cNvCxnSpPr>
          <p:nvPr/>
        </p:nvCxnSpPr>
        <p:spPr>
          <a:xfrm flipH="1">
            <a:off x="6372475" y="1084575"/>
            <a:ext cx="534300" cy="13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0"/>
          <p:cNvSpPr/>
          <p:nvPr/>
        </p:nvSpPr>
        <p:spPr>
          <a:xfrm>
            <a:off x="6906775" y="2905150"/>
            <a:ext cx="2125500" cy="17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7001875" y="3081850"/>
            <a:ext cx="193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AA84F"/>
                </a:solidFill>
              </a:rPr>
              <a:t>सा धावति </a:t>
            </a:r>
            <a:endParaRPr b="1" sz="27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AA84F"/>
                </a:solidFill>
              </a:rPr>
              <a:t>स: धावति </a:t>
            </a:r>
            <a:endParaRPr b="1" sz="27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AA84F"/>
                </a:solidFill>
              </a:rPr>
              <a:t>तत् धावति</a:t>
            </a:r>
            <a:r>
              <a:rPr b="1" lang="en" sz="2700">
                <a:solidFill>
                  <a:schemeClr val="dk2"/>
                </a:solidFill>
              </a:rPr>
              <a:t> </a:t>
            </a:r>
            <a:endParaRPr b="1"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425" y="46975"/>
            <a:ext cx="15879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4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00" y="2461125"/>
            <a:ext cx="1245100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6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450" y="4697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900" y="46975"/>
            <a:ext cx="1587924" cy="15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625" y="2433790"/>
            <a:ext cx="1483724" cy="15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1650" y="98425"/>
            <a:ext cx="1587924" cy="14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2296500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बालिका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4727075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बालक: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28900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बालिका </a:t>
            </a:r>
            <a:r>
              <a:rPr b="1" lang="en" sz="1500">
                <a:solidFill>
                  <a:schemeClr val="dk2"/>
                </a:solidFill>
              </a:rPr>
              <a:t>खादति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1137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बालिका </a:t>
            </a:r>
            <a:r>
              <a:rPr b="1" lang="en" sz="1500">
                <a:solidFill>
                  <a:schemeClr val="dk2"/>
                </a:solidFill>
              </a:rPr>
              <a:t>तर</a:t>
            </a:r>
            <a:r>
              <a:rPr b="1" lang="en" sz="1500">
                <a:solidFill>
                  <a:schemeClr val="dk2"/>
                </a:solidFill>
              </a:rPr>
              <a:t>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2330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बालिका </a:t>
            </a:r>
            <a:r>
              <a:rPr b="1" lang="en" sz="1500">
                <a:solidFill>
                  <a:schemeClr val="dk2"/>
                </a:solidFill>
              </a:rPr>
              <a:t>लिख</a:t>
            </a:r>
            <a:r>
              <a:rPr b="1" lang="en" sz="1500">
                <a:solidFill>
                  <a:schemeClr val="dk2"/>
                </a:solidFill>
              </a:rPr>
              <a:t>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2113713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बालिका </a:t>
            </a:r>
            <a:r>
              <a:rPr b="1" lang="en" sz="1500">
                <a:solidFill>
                  <a:schemeClr val="dk2"/>
                </a:solidFill>
              </a:rPr>
              <a:t>हसति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130413" y="163490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बालक: </a:t>
            </a:r>
            <a:r>
              <a:rPr b="1" lang="en" sz="1500">
                <a:solidFill>
                  <a:schemeClr val="dk2"/>
                </a:solidFill>
              </a:rPr>
              <a:t>पिब</a:t>
            </a:r>
            <a:r>
              <a:rPr b="1" lang="en" sz="1500">
                <a:solidFill>
                  <a:schemeClr val="dk2"/>
                </a:solidFill>
              </a:rPr>
              <a:t>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374450" y="1706975"/>
            <a:ext cx="15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बालक: </a:t>
            </a:r>
            <a:r>
              <a:rPr b="1" lang="en" sz="1500">
                <a:solidFill>
                  <a:schemeClr val="dk2"/>
                </a:solidFill>
              </a:rPr>
              <a:t>क्रीडति 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5239588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बालक: </a:t>
            </a:r>
            <a:r>
              <a:rPr b="1" lang="en" sz="1500">
                <a:solidFill>
                  <a:schemeClr val="dk2"/>
                </a:solidFill>
              </a:rPr>
              <a:t>उत्तिष्ठति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747856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बालक: </a:t>
            </a:r>
            <a:r>
              <a:rPr b="1" lang="en" sz="1500">
                <a:solidFill>
                  <a:schemeClr val="dk2"/>
                </a:solidFill>
              </a:rPr>
              <a:t>पठ</a:t>
            </a:r>
            <a:r>
              <a:rPr b="1" lang="en" sz="1500">
                <a:solidFill>
                  <a:schemeClr val="dk2"/>
                </a:solidFill>
              </a:rPr>
              <a:t>ति</a:t>
            </a:r>
            <a:endParaRPr b="1" sz="1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83F0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5" y="1724725"/>
            <a:ext cx="1770650" cy="17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62846" y="1724728"/>
            <a:ext cx="1640929" cy="17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600" y="1724725"/>
            <a:ext cx="1770650" cy="17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150" y="1724725"/>
            <a:ext cx="1770650" cy="1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191125" y="748000"/>
            <a:ext cx="1893300" cy="537900"/>
          </a:xfrm>
          <a:prstGeom prst="wedgeEllipseCallout">
            <a:avLst>
              <a:gd fmla="val 3383" name="adj1"/>
              <a:gd fmla="val 19530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17647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083875" y="794700"/>
            <a:ext cx="18933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707652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2545475" y="794700"/>
            <a:ext cx="1893300" cy="537900"/>
          </a:xfrm>
          <a:prstGeom prst="wedgeEllipseCallout">
            <a:avLst>
              <a:gd fmla="val -8661" name="adj1"/>
              <a:gd fmla="val 185058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899775" y="794700"/>
            <a:ext cx="1893300" cy="537900"/>
          </a:xfrm>
          <a:prstGeom prst="wedgeEllipseCallout">
            <a:avLst>
              <a:gd fmla="val 9038" name="adj1"/>
              <a:gd fmla="val 23193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2538125" y="8862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अहम् उत्ति</a:t>
            </a:r>
            <a:r>
              <a:rPr b="1" lang="en" sz="1700">
                <a:solidFill>
                  <a:srgbClr val="38761D"/>
                </a:solidFill>
              </a:rPr>
              <a:t>ष्ठामि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489977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अहम् उ</a:t>
            </a:r>
            <a:r>
              <a:rPr b="1" lang="en" sz="1700">
                <a:solidFill>
                  <a:schemeClr val="dk2"/>
                </a:solidFill>
              </a:rPr>
              <a:t>पवि</a:t>
            </a:r>
            <a:r>
              <a:rPr b="1" lang="en" sz="1700">
                <a:solidFill>
                  <a:srgbClr val="38761D"/>
                </a:solidFill>
              </a:rPr>
              <a:t>षा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1745800"/>
            <a:ext cx="1770650" cy="165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40128" y="1745800"/>
            <a:ext cx="1530872" cy="16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856" y="1745799"/>
            <a:ext cx="1272401" cy="19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/>
          <p:nvPr/>
        </p:nvSpPr>
        <p:spPr>
          <a:xfrm>
            <a:off x="7083875" y="794700"/>
            <a:ext cx="18933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707652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</a:t>
            </a:r>
            <a:r>
              <a:rPr b="1" lang="en" sz="1700">
                <a:solidFill>
                  <a:srgbClr val="CC0000"/>
                </a:solidFill>
              </a:rPr>
              <a:t>ती</a:t>
            </a:r>
            <a:r>
              <a:rPr b="1" lang="en" sz="1700">
                <a:solidFill>
                  <a:srgbClr val="CC0000"/>
                </a:solidFill>
              </a:rPr>
              <a:t>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4899775" y="302550"/>
            <a:ext cx="1893300" cy="1029900"/>
          </a:xfrm>
          <a:prstGeom prst="wedgeEllipseCallout">
            <a:avLst>
              <a:gd fmla="val 12147" name="adj1"/>
              <a:gd fmla="val 13116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4892425" y="495850"/>
            <a:ext cx="190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</a:t>
            </a:r>
            <a:r>
              <a:rPr b="1" lang="en" sz="1700">
                <a:solidFill>
                  <a:schemeClr val="dk2"/>
                </a:solidFill>
              </a:rPr>
              <a:t>ं धन्तधावनम् क</a:t>
            </a:r>
            <a:r>
              <a:rPr b="1" lang="en" sz="1700">
                <a:solidFill>
                  <a:srgbClr val="38761D"/>
                </a:solidFill>
              </a:rPr>
              <a:t>रोमि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7649" y="1745805"/>
            <a:ext cx="1272398" cy="190906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504800" y="748950"/>
            <a:ext cx="18933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497450" y="7947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भवती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2587850" y="840450"/>
            <a:ext cx="1893300" cy="814200"/>
          </a:xfrm>
          <a:prstGeom prst="wedgeEllipseCallout">
            <a:avLst>
              <a:gd fmla="val -24680" name="adj1"/>
              <a:gd fmla="val 13974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2691250" y="10243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क्री</a:t>
            </a:r>
            <a:r>
              <a:rPr b="1" lang="en" sz="1700">
                <a:solidFill>
                  <a:srgbClr val="38761D"/>
                </a:solidFill>
              </a:rPr>
              <a:t>डा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42000"/>
                <a:gridCol w="454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75" y="1937663"/>
            <a:ext cx="1908001" cy="19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6526" y="1953388"/>
            <a:ext cx="1778051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875" y="2043848"/>
            <a:ext cx="1876525" cy="1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/>
          <p:nvPr/>
        </p:nvSpPr>
        <p:spPr>
          <a:xfrm>
            <a:off x="7083875" y="794700"/>
            <a:ext cx="1893300" cy="537900"/>
          </a:xfrm>
          <a:prstGeom prst="wedgeEllipseCallout">
            <a:avLst>
              <a:gd fmla="val -15275" name="adj1"/>
              <a:gd fmla="val 21115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707652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929488" y="1051100"/>
            <a:ext cx="1893300" cy="537900"/>
          </a:xfrm>
          <a:prstGeom prst="wedgeEllipseCallout">
            <a:avLst>
              <a:gd fmla="val -15275" name="adj1"/>
              <a:gd fmla="val 21115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4922150" y="10511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</a:t>
            </a:r>
            <a:r>
              <a:rPr b="1" lang="en" sz="1700">
                <a:solidFill>
                  <a:schemeClr val="dk2"/>
                </a:solidFill>
              </a:rPr>
              <a:t>ं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r>
              <a:rPr b="1" lang="en" sz="1700">
                <a:solidFill>
                  <a:schemeClr val="dk2"/>
                </a:solidFill>
              </a:rPr>
              <a:t>प</a:t>
            </a:r>
            <a:r>
              <a:rPr b="1" lang="en" sz="1700">
                <a:solidFill>
                  <a:srgbClr val="38761D"/>
                </a:solidFill>
              </a:rPr>
              <a:t>श्या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4850" y="1953400"/>
            <a:ext cx="1876526" cy="18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/>
          <p:nvPr/>
        </p:nvSpPr>
        <p:spPr>
          <a:xfrm>
            <a:off x="507688" y="959600"/>
            <a:ext cx="1893300" cy="537900"/>
          </a:xfrm>
          <a:prstGeom prst="wedgeEllipseCallout">
            <a:avLst>
              <a:gd fmla="val -10290" name="adj1"/>
              <a:gd fmla="val 19535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2526450" y="1005350"/>
            <a:ext cx="1893300" cy="537900"/>
          </a:xfrm>
          <a:prstGeom prst="wedgeEllipseCallout">
            <a:avLst>
              <a:gd fmla="val -12997" name="adj1"/>
              <a:gd fmla="val 24440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500350" y="10053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2519100" y="10511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न</a:t>
            </a:r>
            <a:r>
              <a:rPr b="1" lang="en" sz="1700">
                <a:solidFill>
                  <a:srgbClr val="38761D"/>
                </a:solidFill>
              </a:rPr>
              <a:t>मा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0" y="1742651"/>
            <a:ext cx="1778051" cy="17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01" y="1742638"/>
            <a:ext cx="1778051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225" y="1742662"/>
            <a:ext cx="1868940" cy="28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175" y="1742650"/>
            <a:ext cx="2147680" cy="1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/>
          <p:nvPr/>
        </p:nvSpPr>
        <p:spPr>
          <a:xfrm>
            <a:off x="4929488" y="1051100"/>
            <a:ext cx="1893300" cy="537900"/>
          </a:xfrm>
          <a:prstGeom prst="wedgeEllipseCallout">
            <a:avLst>
              <a:gd fmla="val -15275" name="adj1"/>
              <a:gd fmla="val 21115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7083875" y="794700"/>
            <a:ext cx="1893300" cy="537900"/>
          </a:xfrm>
          <a:prstGeom prst="wedgeEllipseCallout">
            <a:avLst>
              <a:gd fmla="val -15275" name="adj1"/>
              <a:gd fmla="val 21115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7076525" y="8404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4922150" y="10511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द</a:t>
            </a:r>
            <a:r>
              <a:rPr b="1" lang="en" sz="1700">
                <a:solidFill>
                  <a:srgbClr val="38761D"/>
                </a:solidFill>
              </a:rPr>
              <a:t>दा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504800" y="748950"/>
            <a:ext cx="18933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497450" y="7947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भवती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2587850" y="881100"/>
            <a:ext cx="1893300" cy="773700"/>
          </a:xfrm>
          <a:prstGeom prst="wedgeEllipseCallout">
            <a:avLst>
              <a:gd fmla="val -18350" name="adj1"/>
              <a:gd fmla="val 13588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2691250" y="10243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स्थाप</a:t>
            </a:r>
            <a:r>
              <a:rPr b="1" lang="en" sz="1700">
                <a:solidFill>
                  <a:srgbClr val="38761D"/>
                </a:solidFill>
              </a:rPr>
              <a:t>यामि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{82F6D209-4FF6-42F1-BE80-C1EBF0E025AE}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23900" y="1756076"/>
            <a:ext cx="1778051" cy="191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500" y="1755427"/>
            <a:ext cx="2025900" cy="163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50" y="1756075"/>
            <a:ext cx="2025774" cy="20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/>
          <p:nvPr/>
        </p:nvSpPr>
        <p:spPr>
          <a:xfrm>
            <a:off x="372200" y="748950"/>
            <a:ext cx="20259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455375" y="881100"/>
            <a:ext cx="2025900" cy="773700"/>
          </a:xfrm>
          <a:prstGeom prst="wedgeEllipseCallout">
            <a:avLst>
              <a:gd fmla="val -9445" name="adj1"/>
              <a:gd fmla="val 11781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2604075" y="1044750"/>
            <a:ext cx="18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भवान्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490100" y="79470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पू</a:t>
            </a:r>
            <a:r>
              <a:rPr b="1" lang="en" sz="1700">
                <a:solidFill>
                  <a:srgbClr val="38761D"/>
                </a:solidFill>
              </a:rPr>
              <a:t>ज्या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500" y="1756075"/>
            <a:ext cx="1817400" cy="18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4709325" y="881100"/>
            <a:ext cx="2025900" cy="537900"/>
          </a:xfrm>
          <a:prstGeom prst="wedgeEllipseCallout">
            <a:avLst>
              <a:gd fmla="val -4666" name="adj1"/>
              <a:gd fmla="val 19599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7023075" y="881100"/>
            <a:ext cx="2025900" cy="773700"/>
          </a:xfrm>
          <a:prstGeom prst="wedgeEllipseCallout">
            <a:avLst>
              <a:gd fmla="val -9445" name="adj1"/>
              <a:gd fmla="val 11781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 txBox="1"/>
          <p:nvPr/>
        </p:nvSpPr>
        <p:spPr>
          <a:xfrm>
            <a:off x="7082025" y="10447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</a:rPr>
              <a:t>भवती किं करोति?</a:t>
            </a:r>
            <a:endParaRPr b="1" sz="1700">
              <a:solidFill>
                <a:srgbClr val="CC0000"/>
              </a:solidFill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4709325" y="926850"/>
            <a:ext cx="19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ग</a:t>
            </a:r>
            <a:r>
              <a:rPr b="1" lang="en" sz="1700">
                <a:solidFill>
                  <a:srgbClr val="38761D"/>
                </a:solidFill>
              </a:rPr>
              <a:t>च्छा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425" y="46975"/>
            <a:ext cx="15879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4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00" y="2461125"/>
            <a:ext cx="1245100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650" y="246112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450" y="46975"/>
            <a:ext cx="1483725" cy="1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900" y="46975"/>
            <a:ext cx="1587924" cy="15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625" y="2433790"/>
            <a:ext cx="1483724" cy="15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1650" y="98425"/>
            <a:ext cx="1587924" cy="14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2296500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भवती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4727075" y="4537575"/>
            <a:ext cx="21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भवान्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किं करोति?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128900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खाद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2113725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तर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233025" y="3944850"/>
            <a:ext cx="129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लिख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2113713" y="1706975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हस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5130413" y="163490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पिब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7374450" y="1706975"/>
            <a:ext cx="15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क्री</a:t>
            </a:r>
            <a:r>
              <a:rPr b="1" lang="en" sz="1500">
                <a:solidFill>
                  <a:schemeClr val="dk2"/>
                </a:solidFill>
              </a:rPr>
              <a:t>डामि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513041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अहम्</a:t>
            </a:r>
            <a:r>
              <a:rPr b="1" lang="en" sz="1500">
                <a:solidFill>
                  <a:schemeClr val="dk2"/>
                </a:solidFill>
              </a:rPr>
              <a:t> उत्तिष्ठ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7478563" y="3944850"/>
            <a:ext cx="14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अहं</a:t>
            </a:r>
            <a:r>
              <a:rPr b="1" lang="en" sz="1500">
                <a:solidFill>
                  <a:schemeClr val="dk2"/>
                </a:solidFill>
              </a:rPr>
              <a:t> पठ</a:t>
            </a:r>
            <a:r>
              <a:rPr b="1" lang="en" sz="1500">
                <a:solidFill>
                  <a:schemeClr val="dk2"/>
                </a:solidFill>
              </a:rPr>
              <a:t>ामि</a:t>
            </a:r>
            <a:endParaRPr b="1" sz="1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62625"/>
            <a:ext cx="1528476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175" y="3462625"/>
            <a:ext cx="1528476" cy="152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210100" y="0"/>
            <a:ext cx="3740100" cy="3025500"/>
          </a:xfrm>
          <a:prstGeom prst="cloudCallout">
            <a:avLst>
              <a:gd fmla="val -23259" name="adj1"/>
              <a:gd fmla="val 7536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4773700" y="0"/>
            <a:ext cx="4254000" cy="3025500"/>
          </a:xfrm>
          <a:prstGeom prst="cloudCallout">
            <a:avLst>
              <a:gd fmla="val -39924" name="adj1"/>
              <a:gd fmla="val 730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848875" y="187950"/>
            <a:ext cx="2193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बालक: पठ</a:t>
            </a:r>
            <a:r>
              <a:rPr b="1" lang="en" sz="1700">
                <a:solidFill>
                  <a:srgbClr val="3C78D8"/>
                </a:solidFill>
              </a:rPr>
              <a:t>ति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सा नय</a:t>
            </a:r>
            <a:r>
              <a:rPr b="1" lang="en" sz="1700">
                <a:solidFill>
                  <a:srgbClr val="3C78D8"/>
                </a:solidFill>
              </a:rPr>
              <a:t>ति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तत् धाव</a:t>
            </a:r>
            <a:r>
              <a:rPr b="1" lang="en" sz="1700">
                <a:solidFill>
                  <a:srgbClr val="3C78D8"/>
                </a:solidFill>
              </a:rPr>
              <a:t>ति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सैनिकः युद्धं करो</a:t>
            </a:r>
            <a:r>
              <a:rPr b="1" lang="en" sz="1700">
                <a:solidFill>
                  <a:srgbClr val="3C78D8"/>
                </a:solidFill>
              </a:rPr>
              <a:t>ति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एषा आह्वय</a:t>
            </a:r>
            <a:r>
              <a:rPr b="1" lang="en" sz="1700">
                <a:solidFill>
                  <a:srgbClr val="3C78D8"/>
                </a:solidFill>
              </a:rPr>
              <a:t>ति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5925050" y="242850"/>
            <a:ext cx="2193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</a:t>
            </a:r>
            <a:r>
              <a:rPr b="1" lang="en" sz="1700">
                <a:solidFill>
                  <a:schemeClr val="dk2"/>
                </a:solidFill>
              </a:rPr>
              <a:t> प</a:t>
            </a:r>
            <a:r>
              <a:rPr b="1" lang="en" sz="1700">
                <a:solidFill>
                  <a:srgbClr val="38761D"/>
                </a:solidFill>
              </a:rPr>
              <a:t>ठ</a:t>
            </a:r>
            <a:r>
              <a:rPr b="1" lang="en" sz="1700">
                <a:solidFill>
                  <a:srgbClr val="38761D"/>
                </a:solidFill>
              </a:rPr>
              <a:t>ामि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न</a:t>
            </a:r>
            <a:r>
              <a:rPr b="1" lang="en" sz="1700">
                <a:solidFill>
                  <a:srgbClr val="38761D"/>
                </a:solidFill>
              </a:rPr>
              <a:t>य</a:t>
            </a:r>
            <a:r>
              <a:rPr b="1" lang="en" sz="1700">
                <a:solidFill>
                  <a:srgbClr val="38761D"/>
                </a:solidFill>
              </a:rPr>
              <a:t>ामि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धा</a:t>
            </a:r>
            <a:r>
              <a:rPr b="1" lang="en" sz="1700">
                <a:solidFill>
                  <a:srgbClr val="38761D"/>
                </a:solidFill>
              </a:rPr>
              <a:t>व</a:t>
            </a:r>
            <a:r>
              <a:rPr b="1" lang="en" sz="1700">
                <a:solidFill>
                  <a:srgbClr val="38761D"/>
                </a:solidFill>
              </a:rPr>
              <a:t>ामि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युद्धं क</a:t>
            </a:r>
            <a:r>
              <a:rPr b="1" lang="en" sz="1700">
                <a:solidFill>
                  <a:srgbClr val="38761D"/>
                </a:solidFill>
              </a:rPr>
              <a:t>रो</a:t>
            </a:r>
            <a:r>
              <a:rPr b="1" lang="en" sz="1700">
                <a:solidFill>
                  <a:srgbClr val="38761D"/>
                </a:solidFill>
              </a:rPr>
              <a:t>मि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अहं </a:t>
            </a:r>
            <a:r>
              <a:rPr b="1" lang="en" sz="1700">
                <a:solidFill>
                  <a:schemeClr val="dk2"/>
                </a:solidFill>
              </a:rPr>
              <a:t>आह्व</a:t>
            </a:r>
            <a:r>
              <a:rPr b="1" lang="en" sz="1700">
                <a:solidFill>
                  <a:srgbClr val="38761D"/>
                </a:solidFill>
              </a:rPr>
              <a:t>य</a:t>
            </a:r>
            <a:r>
              <a:rPr b="1" lang="en" sz="1700">
                <a:solidFill>
                  <a:srgbClr val="38761D"/>
                </a:solidFill>
              </a:rPr>
              <a:t>ामि</a:t>
            </a:r>
            <a:r>
              <a:rPr b="1" lang="en" sz="1700">
                <a:solidFill>
                  <a:schemeClr val="dk2"/>
                </a:solidFill>
              </a:rPr>
              <a:t> |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84" name="Google Shape;38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gitHub-part7</a:t>
            </a:r>
            <a:r>
              <a:rPr lang="en" sz="2100">
                <a:solidFill>
                  <a:srgbClr val="434343"/>
                </a:solidFill>
              </a:rPr>
              <a:t> లో ఉన్న క్రియా పదాలను అభినయం ద్వారా నేర్చుకోండి  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n" sz="2100" u="sng">
                <a:solidFill>
                  <a:schemeClr val="hlink"/>
                </a:solidFill>
                <a:hlinkClick r:id="rId5"/>
              </a:rPr>
              <a:t>Reddit</a:t>
            </a:r>
            <a:r>
              <a:rPr lang="en" sz="2100">
                <a:solidFill>
                  <a:srgbClr val="434343"/>
                </a:solidFill>
              </a:rPr>
              <a:t> </a:t>
            </a: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95" name="Google Shape;395;p41"/>
          <p:cNvSpPr txBox="1"/>
          <p:nvPr/>
        </p:nvSpPr>
        <p:spPr>
          <a:xfrm>
            <a:off x="70450" y="4730775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696969"/>
                    </a:gs>
                    <a:gs pos="100000">
                      <a:srgbClr val="1D1D1D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1736700"/>
            <a:ext cx="9144007" cy="16701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Arial"/>
              </a:rPr>
              <a:t>తాను ఉత్తమ (अहम्, मम...  )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Arial"/>
              </a:rPr>
              <a:t>  ఎదురు మద్యమ (त्वम्, यूयम् ...)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Arial"/>
              </a:rPr>
              <a:t>ఎక్కడో ప్రథమ (सा, स:, एषा,एष:, भवान्, भवती, तत्...)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211" y="1066863"/>
            <a:ext cx="3489574" cy="30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2723888" y="122125"/>
            <a:ext cx="356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</a:rPr>
              <a:t> युवती </a:t>
            </a:r>
            <a:r>
              <a:rPr b="1" lang="en" sz="4500">
                <a:solidFill>
                  <a:schemeClr val="dk2"/>
                </a:solidFill>
              </a:rPr>
              <a:t>गच्छति </a:t>
            </a:r>
            <a:endParaRPr b="1" sz="4500">
              <a:solidFill>
                <a:schemeClr val="dk2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591450" y="4267450"/>
            <a:ext cx="196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వెళ్తున్నది</a:t>
            </a:r>
            <a:endParaRPr b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331125" y="333525"/>
            <a:ext cx="4346700" cy="428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6684225" y="2037975"/>
            <a:ext cx="221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500">
                <a:solidFill>
                  <a:schemeClr val="dk2"/>
                </a:solidFill>
              </a:rPr>
              <a:t>गच्छति</a:t>
            </a:r>
            <a:endParaRPr sz="4100">
              <a:solidFill>
                <a:schemeClr val="dk2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087625" y="33352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सा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2181300" y="815600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एषा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2055300" y="1822738"/>
            <a:ext cx="108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नलिनी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034975" y="1283950"/>
            <a:ext cx="9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भवती 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087625" y="2928600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सिंही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944000" y="2375663"/>
            <a:ext cx="130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सानिका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916775" y="4034450"/>
            <a:ext cx="117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रजिका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087625" y="348152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गजा </a:t>
            </a:r>
            <a:endParaRPr b="1" sz="2300">
              <a:solidFill>
                <a:schemeClr val="dk2"/>
              </a:solidFill>
            </a:endParaRPr>
          </a:p>
        </p:txBody>
      </p:sp>
      <p:cxnSp>
        <p:nvCxnSpPr>
          <p:cNvPr id="94" name="Google Shape;94;p18"/>
          <p:cNvCxnSpPr>
            <a:stCxn id="86" idx="3"/>
            <a:endCxn id="85" idx="1"/>
          </p:cNvCxnSpPr>
          <p:nvPr/>
        </p:nvCxnSpPr>
        <p:spPr>
          <a:xfrm>
            <a:off x="2921325" y="602925"/>
            <a:ext cx="3762900" cy="1873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>
            <a:stCxn id="87" idx="3"/>
            <a:endCxn id="85" idx="1"/>
          </p:cNvCxnSpPr>
          <p:nvPr/>
        </p:nvCxnSpPr>
        <p:spPr>
          <a:xfrm>
            <a:off x="3015000" y="1085000"/>
            <a:ext cx="3669300" cy="13917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>
            <a:stCxn id="89" idx="3"/>
            <a:endCxn id="85" idx="1"/>
          </p:cNvCxnSpPr>
          <p:nvPr/>
        </p:nvCxnSpPr>
        <p:spPr>
          <a:xfrm>
            <a:off x="2973975" y="1553350"/>
            <a:ext cx="3710400" cy="923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8"/>
          <p:cNvCxnSpPr>
            <a:stCxn id="88" idx="3"/>
            <a:endCxn id="85" idx="1"/>
          </p:cNvCxnSpPr>
          <p:nvPr/>
        </p:nvCxnSpPr>
        <p:spPr>
          <a:xfrm>
            <a:off x="3141000" y="2092138"/>
            <a:ext cx="3543300" cy="3843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8"/>
          <p:cNvCxnSpPr>
            <a:stCxn id="91" idx="3"/>
            <a:endCxn id="85" idx="1"/>
          </p:cNvCxnSpPr>
          <p:nvPr/>
        </p:nvCxnSpPr>
        <p:spPr>
          <a:xfrm flipH="1" rot="10800000">
            <a:off x="3252300" y="2476463"/>
            <a:ext cx="3432000" cy="1686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8"/>
          <p:cNvCxnSpPr>
            <a:stCxn id="90" idx="3"/>
            <a:endCxn id="85" idx="1"/>
          </p:cNvCxnSpPr>
          <p:nvPr/>
        </p:nvCxnSpPr>
        <p:spPr>
          <a:xfrm flipH="1" rot="10800000">
            <a:off x="2921325" y="2476500"/>
            <a:ext cx="3762900" cy="7215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8"/>
          <p:cNvCxnSpPr>
            <a:stCxn id="93" idx="3"/>
            <a:endCxn id="85" idx="1"/>
          </p:cNvCxnSpPr>
          <p:nvPr/>
        </p:nvCxnSpPr>
        <p:spPr>
          <a:xfrm flipH="1" rot="10800000">
            <a:off x="2921325" y="2476525"/>
            <a:ext cx="3762900" cy="12744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8"/>
          <p:cNvCxnSpPr>
            <a:stCxn id="92" idx="3"/>
            <a:endCxn id="85" idx="1"/>
          </p:cNvCxnSpPr>
          <p:nvPr/>
        </p:nvCxnSpPr>
        <p:spPr>
          <a:xfrm flipH="1" rot="10800000">
            <a:off x="3092175" y="2476550"/>
            <a:ext cx="3592200" cy="18273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398" y="1145138"/>
            <a:ext cx="3035200" cy="3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609401" y="180850"/>
            <a:ext cx="392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</a:rPr>
              <a:t> </a:t>
            </a:r>
            <a:r>
              <a:rPr b="1" lang="en" sz="4500">
                <a:solidFill>
                  <a:schemeClr val="dk2"/>
                </a:solidFill>
              </a:rPr>
              <a:t>बालक:</a:t>
            </a:r>
            <a:r>
              <a:rPr b="1" lang="en" sz="4500">
                <a:solidFill>
                  <a:schemeClr val="dk2"/>
                </a:solidFill>
              </a:rPr>
              <a:t> गच्छति </a:t>
            </a:r>
            <a:endParaRPr b="1" sz="45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591450" y="4267450"/>
            <a:ext cx="208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వెళ్తున్న</a:t>
            </a:r>
            <a:r>
              <a:rPr b="1" lang="en" sz="2500">
                <a:solidFill>
                  <a:schemeClr val="dk2"/>
                </a:solidFill>
              </a:rPr>
              <a:t>ా</a:t>
            </a:r>
            <a:r>
              <a:rPr b="1" lang="en" sz="2500">
                <a:solidFill>
                  <a:schemeClr val="dk2"/>
                </a:solidFill>
              </a:rPr>
              <a:t>డు</a:t>
            </a:r>
            <a:endParaRPr b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331125" y="333525"/>
            <a:ext cx="4346700" cy="428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684225" y="2037975"/>
            <a:ext cx="221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</a:rPr>
              <a:t>गच्छति</a:t>
            </a:r>
            <a:endParaRPr sz="4100">
              <a:solidFill>
                <a:schemeClr val="dk2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087625" y="33352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स: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087625" y="815600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एष: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961625" y="1872088"/>
            <a:ext cx="108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गणेश: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875975" y="1354600"/>
            <a:ext cx="125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भवान्</a:t>
            </a:r>
            <a:r>
              <a:rPr b="1" lang="en" sz="2300">
                <a:solidFill>
                  <a:schemeClr val="dk2"/>
                </a:solidFill>
              </a:rPr>
              <a:t>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087625" y="295327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सिंह: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850325" y="2418050"/>
            <a:ext cx="130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सानिक: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916775" y="4034450"/>
            <a:ext cx="117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रजक: </a:t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087625" y="3481525"/>
            <a:ext cx="83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गज: </a:t>
            </a:r>
            <a:endParaRPr b="1" sz="2300">
              <a:solidFill>
                <a:schemeClr val="dk2"/>
              </a:solidFill>
            </a:endParaRPr>
          </a:p>
        </p:txBody>
      </p:sp>
      <p:cxnSp>
        <p:nvCxnSpPr>
          <p:cNvPr id="123" name="Google Shape;123;p20"/>
          <p:cNvCxnSpPr>
            <a:stCxn id="115" idx="3"/>
            <a:endCxn id="114" idx="1"/>
          </p:cNvCxnSpPr>
          <p:nvPr/>
        </p:nvCxnSpPr>
        <p:spPr>
          <a:xfrm>
            <a:off x="2921325" y="602925"/>
            <a:ext cx="3762900" cy="1873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0"/>
          <p:cNvCxnSpPr>
            <a:stCxn id="116" idx="3"/>
            <a:endCxn id="114" idx="1"/>
          </p:cNvCxnSpPr>
          <p:nvPr/>
        </p:nvCxnSpPr>
        <p:spPr>
          <a:xfrm>
            <a:off x="2921325" y="1085000"/>
            <a:ext cx="3762900" cy="13917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18" idx="3"/>
            <a:endCxn id="114" idx="1"/>
          </p:cNvCxnSpPr>
          <p:nvPr/>
        </p:nvCxnSpPr>
        <p:spPr>
          <a:xfrm>
            <a:off x="3132975" y="1624000"/>
            <a:ext cx="3551400" cy="8526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17" idx="3"/>
            <a:endCxn id="114" idx="1"/>
          </p:cNvCxnSpPr>
          <p:nvPr/>
        </p:nvCxnSpPr>
        <p:spPr>
          <a:xfrm>
            <a:off x="3047325" y="2141488"/>
            <a:ext cx="3636900" cy="335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20" idx="3"/>
            <a:endCxn id="114" idx="1"/>
          </p:cNvCxnSpPr>
          <p:nvPr/>
        </p:nvCxnSpPr>
        <p:spPr>
          <a:xfrm flipH="1" rot="10800000">
            <a:off x="3158625" y="2476550"/>
            <a:ext cx="3525600" cy="2109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0"/>
          <p:cNvCxnSpPr>
            <a:stCxn id="119" idx="3"/>
            <a:endCxn id="114" idx="1"/>
          </p:cNvCxnSpPr>
          <p:nvPr/>
        </p:nvCxnSpPr>
        <p:spPr>
          <a:xfrm flipH="1" rot="10800000">
            <a:off x="2921325" y="2476575"/>
            <a:ext cx="3762900" cy="746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0"/>
          <p:cNvCxnSpPr>
            <a:stCxn id="122" idx="3"/>
            <a:endCxn id="114" idx="1"/>
          </p:cNvCxnSpPr>
          <p:nvPr/>
        </p:nvCxnSpPr>
        <p:spPr>
          <a:xfrm flipH="1" rot="10800000">
            <a:off x="2921325" y="2476525"/>
            <a:ext cx="3762900" cy="12744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stCxn id="121" idx="3"/>
            <a:endCxn id="114" idx="1"/>
          </p:cNvCxnSpPr>
          <p:nvPr/>
        </p:nvCxnSpPr>
        <p:spPr>
          <a:xfrm flipH="1" rot="10800000">
            <a:off x="3092175" y="2476550"/>
            <a:ext cx="3592200" cy="18273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84" y="1197588"/>
            <a:ext cx="4431841" cy="295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452350" y="204350"/>
            <a:ext cx="423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</a:rPr>
              <a:t>लोकायानं</a:t>
            </a:r>
            <a:r>
              <a:rPr b="1" lang="en" sz="4500">
                <a:solidFill>
                  <a:schemeClr val="dk2"/>
                </a:solidFill>
              </a:rPr>
              <a:t> गच्छति </a:t>
            </a:r>
            <a:endParaRPr b="1" sz="4500">
              <a:solidFill>
                <a:schemeClr val="dk2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591450" y="4267450"/>
            <a:ext cx="196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వెళ్తున్నది</a:t>
            </a:r>
            <a:endParaRPr b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